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80" r:id="rId2"/>
    <p:sldId id="256" r:id="rId3"/>
    <p:sldId id="257" r:id="rId4"/>
    <p:sldId id="312" r:id="rId5"/>
    <p:sldId id="313" r:id="rId6"/>
    <p:sldId id="314" r:id="rId7"/>
    <p:sldId id="282" r:id="rId8"/>
    <p:sldId id="283" r:id="rId9"/>
    <p:sldId id="315" r:id="rId10"/>
    <p:sldId id="316" r:id="rId11"/>
    <p:sldId id="317" r:id="rId12"/>
    <p:sldId id="318" r:id="rId13"/>
    <p:sldId id="311" r:id="rId14"/>
    <p:sldId id="319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1" autoAdjust="0"/>
    <p:restoredTop sz="91938" autoAdjust="0"/>
  </p:normalViewPr>
  <p:slideViewPr>
    <p:cSldViewPr snapToGrid="0">
      <p:cViewPr varScale="1">
        <p:scale>
          <a:sx n="68" d="100"/>
          <a:sy n="68" d="100"/>
        </p:scale>
        <p:origin x="902" y="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B3EB0-C488-41F2-BA64-BEEBF5D0FB93}" type="datetimeFigureOut">
              <a:rPr lang="en-IN" smtClean="0"/>
              <a:t>28-04-2026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43647-1FD6-4561-ACB6-9BDCFA0553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1809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72579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development environment, </a:t>
            </a:r>
            <a:r>
              <a:rPr lang="en-US" sz="1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SQLAzure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Rich storage and Programming subsystems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trace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Appliances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SQLServer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service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Containers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PUT, GET, and DELETE message operations as well as CREATE and DELETE for queues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21203-749D-41BF-A5E8-7B4BD52B4DB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50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development environment, </a:t>
            </a:r>
            <a:r>
              <a:rPr lang="en-US" sz="1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SQLAzure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Rich storage and Programming subsystems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trace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Appliances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SQLServer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service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Containers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PUT, GET, and DELETE message operations as well as CREATE and DELETE for queues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21203-749D-41BF-A5E8-7B4BD52B4DB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6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4705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6879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1845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675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9680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8138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1211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43647-1FD6-4561-ACB6-9BDCFA0553ED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2593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62877-EC4D-DE37-AB3C-C6466FDE3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IN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B05BA4-20F7-10F5-85A8-CD9EC7091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IN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DB68D54B-9036-CFDB-E57C-F85704F9F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E832E-CBB7-1693-9C59-F0A7157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6111243" cy="6858000"/>
          </a:xfrm>
          <a:prstGeom prst="rect">
            <a:avLst/>
          </a:prstGeom>
          <a:solidFill>
            <a:srgbClr val="4E5E69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FF5B174-2012-4CBC-5A3A-58B80D283EEB}"/>
              </a:ext>
            </a:extLst>
          </p:cNvPr>
          <p:cNvSpPr txBox="1">
            <a:spLocks/>
          </p:cNvSpPr>
          <p:nvPr/>
        </p:nvSpPr>
        <p:spPr>
          <a:xfrm>
            <a:off x="665197" y="728606"/>
            <a:ext cx="5280461" cy="3341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Computing and Security</a:t>
            </a:r>
            <a:b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FF00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BIS613D</a:t>
            </a:r>
          </a:p>
        </p:txBody>
      </p:sp>
      <p:pic>
        <p:nvPicPr>
          <p:cNvPr id="9" name="Picture 8" descr="Geometric white clouds on a blue sky">
            <a:extLst>
              <a:ext uri="{FF2B5EF4-FFF2-40B4-BE49-F238E27FC236}">
                <a16:creationId xmlns:a16="http://schemas.microsoft.com/office/drawing/2014/main" id="{1B4D88EE-EB7C-BCB9-595A-36AF510BDF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3" r="31147"/>
          <a:stretch/>
        </p:blipFill>
        <p:spPr>
          <a:xfrm>
            <a:off x="6111242" y="10"/>
            <a:ext cx="6080758" cy="6857990"/>
          </a:xfrm>
          <a:prstGeom prst="rect">
            <a:avLst/>
          </a:prstGeom>
        </p:spPr>
      </p:pic>
      <p:sp>
        <p:nvSpPr>
          <p:cNvPr id="10" name="Freeform 27">
            <a:extLst>
              <a:ext uri="{FF2B5EF4-FFF2-40B4-BE49-F238E27FC236}">
                <a16:creationId xmlns:a16="http://schemas.microsoft.com/office/drawing/2014/main" id="{1C73A007-6C86-5D33-0E6B-89E3EA9D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6881206" cy="857047"/>
          </a:xfrm>
          <a:custGeom>
            <a:avLst/>
            <a:gdLst>
              <a:gd name="connsiteX0" fmla="*/ 0 w 6881206"/>
              <a:gd name="connsiteY0" fmla="*/ 0 h 857047"/>
              <a:gd name="connsiteX1" fmla="*/ 653445 w 6881206"/>
              <a:gd name="connsiteY1" fmla="*/ 0 h 857047"/>
              <a:gd name="connsiteX2" fmla="*/ 1156123 w 6881206"/>
              <a:gd name="connsiteY2" fmla="*/ 0 h 857047"/>
              <a:gd name="connsiteX3" fmla="*/ 1380221 w 6881206"/>
              <a:gd name="connsiteY3" fmla="*/ 0 h 857047"/>
              <a:gd name="connsiteX4" fmla="*/ 1444324 w 6881206"/>
              <a:gd name="connsiteY4" fmla="*/ 0 h 857047"/>
              <a:gd name="connsiteX5" fmla="*/ 1522072 w 6881206"/>
              <a:gd name="connsiteY5" fmla="*/ 0 h 857047"/>
              <a:gd name="connsiteX6" fmla="*/ 1596570 w 6881206"/>
              <a:gd name="connsiteY6" fmla="*/ 0 h 857047"/>
              <a:gd name="connsiteX7" fmla="*/ 1893047 w 6881206"/>
              <a:gd name="connsiteY7" fmla="*/ 0 h 857047"/>
              <a:gd name="connsiteX8" fmla="*/ 1978260 w 6881206"/>
              <a:gd name="connsiteY8" fmla="*/ 0 h 857047"/>
              <a:gd name="connsiteX9" fmla="*/ 2032793 w 6881206"/>
              <a:gd name="connsiteY9" fmla="*/ 0 h 857047"/>
              <a:gd name="connsiteX10" fmla="*/ 2095032 w 6881206"/>
              <a:gd name="connsiteY10" fmla="*/ 0 h 857047"/>
              <a:gd name="connsiteX11" fmla="*/ 2574748 w 6881206"/>
              <a:gd name="connsiteY11" fmla="*/ 0 h 857047"/>
              <a:gd name="connsiteX12" fmla="*/ 2712413 w 6881206"/>
              <a:gd name="connsiteY12" fmla="*/ 0 h 857047"/>
              <a:gd name="connsiteX13" fmla="*/ 2724164 w 6881206"/>
              <a:gd name="connsiteY13" fmla="*/ 0 h 857047"/>
              <a:gd name="connsiteX14" fmla="*/ 2806423 w 6881206"/>
              <a:gd name="connsiteY14" fmla="*/ 0 h 857047"/>
              <a:gd name="connsiteX15" fmla="*/ 2975563 w 6881206"/>
              <a:gd name="connsiteY15" fmla="*/ 0 h 857047"/>
              <a:gd name="connsiteX16" fmla="*/ 3029696 w 6881206"/>
              <a:gd name="connsiteY16" fmla="*/ 0 h 857047"/>
              <a:gd name="connsiteX17" fmla="*/ 3216247 w 6881206"/>
              <a:gd name="connsiteY17" fmla="*/ 0 h 857047"/>
              <a:gd name="connsiteX18" fmla="*/ 3464491 w 6881206"/>
              <a:gd name="connsiteY18" fmla="*/ 0 h 857047"/>
              <a:gd name="connsiteX19" fmla="*/ 3476820 w 6881206"/>
              <a:gd name="connsiteY19" fmla="*/ 0 h 857047"/>
              <a:gd name="connsiteX20" fmla="*/ 3508932 w 6881206"/>
              <a:gd name="connsiteY20" fmla="*/ 0 h 857047"/>
              <a:gd name="connsiteX21" fmla="*/ 3518154 w 6881206"/>
              <a:gd name="connsiteY21" fmla="*/ 0 h 857047"/>
              <a:gd name="connsiteX22" fmla="*/ 3563124 w 6881206"/>
              <a:gd name="connsiteY22" fmla="*/ 0 h 857047"/>
              <a:gd name="connsiteX23" fmla="*/ 3568615 w 6881206"/>
              <a:gd name="connsiteY23" fmla="*/ 0 h 857047"/>
              <a:gd name="connsiteX24" fmla="*/ 3582711 w 6881206"/>
              <a:gd name="connsiteY24" fmla="*/ 0 h 857047"/>
              <a:gd name="connsiteX25" fmla="*/ 3607047 w 6881206"/>
              <a:gd name="connsiteY25" fmla="*/ 0 h 857047"/>
              <a:gd name="connsiteX26" fmla="*/ 3711363 w 6881206"/>
              <a:gd name="connsiteY26" fmla="*/ 0 h 857047"/>
              <a:gd name="connsiteX27" fmla="*/ 3757936 w 6881206"/>
              <a:gd name="connsiteY27" fmla="*/ 0 h 857047"/>
              <a:gd name="connsiteX28" fmla="*/ 3914505 w 6881206"/>
              <a:gd name="connsiteY28" fmla="*/ 0 h 857047"/>
              <a:gd name="connsiteX29" fmla="*/ 4099165 w 6881206"/>
              <a:gd name="connsiteY29" fmla="*/ 0 h 857047"/>
              <a:gd name="connsiteX30" fmla="*/ 4176573 w 6881206"/>
              <a:gd name="connsiteY30" fmla="*/ 0 h 857047"/>
              <a:gd name="connsiteX31" fmla="*/ 4211043 w 6881206"/>
              <a:gd name="connsiteY31" fmla="*/ 0 h 857047"/>
              <a:gd name="connsiteX32" fmla="*/ 4249415 w 6881206"/>
              <a:gd name="connsiteY32" fmla="*/ 0 h 857047"/>
              <a:gd name="connsiteX33" fmla="*/ 4292911 w 6881206"/>
              <a:gd name="connsiteY33" fmla="*/ 0 h 857047"/>
              <a:gd name="connsiteX34" fmla="*/ 4715176 w 6881206"/>
              <a:gd name="connsiteY34" fmla="*/ 0 h 857047"/>
              <a:gd name="connsiteX35" fmla="*/ 4749035 w 6881206"/>
              <a:gd name="connsiteY35" fmla="*/ 0 h 857047"/>
              <a:gd name="connsiteX36" fmla="*/ 5107279 w 6881206"/>
              <a:gd name="connsiteY36" fmla="*/ 0 h 857047"/>
              <a:gd name="connsiteX37" fmla="*/ 5446306 w 6881206"/>
              <a:gd name="connsiteY37" fmla="*/ 0 h 857047"/>
              <a:gd name="connsiteX38" fmla="*/ 5654500 w 6881206"/>
              <a:gd name="connsiteY38" fmla="*/ 0 h 857047"/>
              <a:gd name="connsiteX39" fmla="*/ 5879355 w 6881206"/>
              <a:gd name="connsiteY39" fmla="*/ 0 h 857047"/>
              <a:gd name="connsiteX40" fmla="*/ 6374171 w 6881206"/>
              <a:gd name="connsiteY40" fmla="*/ 0 h 857047"/>
              <a:gd name="connsiteX41" fmla="*/ 6382691 w 6881206"/>
              <a:gd name="connsiteY41" fmla="*/ 0 h 857047"/>
              <a:gd name="connsiteX42" fmla="*/ 6406881 w 6881206"/>
              <a:gd name="connsiteY42" fmla="*/ 10516 h 857047"/>
              <a:gd name="connsiteX43" fmla="*/ 6411719 w 6881206"/>
              <a:gd name="connsiteY43" fmla="*/ 15774 h 857047"/>
              <a:gd name="connsiteX44" fmla="*/ 6412418 w 6881206"/>
              <a:gd name="connsiteY44" fmla="*/ 16534 h 857047"/>
              <a:gd name="connsiteX45" fmla="*/ 6413765 w 6881206"/>
              <a:gd name="connsiteY45" fmla="*/ 17998 h 857047"/>
              <a:gd name="connsiteX46" fmla="*/ 6418286 w 6881206"/>
              <a:gd name="connsiteY46" fmla="*/ 21854 h 857047"/>
              <a:gd name="connsiteX47" fmla="*/ 6867337 w 6881206"/>
              <a:gd name="connsiteY47" fmla="*/ 404863 h 857047"/>
              <a:gd name="connsiteX48" fmla="*/ 6867337 w 6881206"/>
              <a:gd name="connsiteY48" fmla="*/ 452185 h 857047"/>
              <a:gd name="connsiteX49" fmla="*/ 6491457 w 6881206"/>
              <a:gd name="connsiteY49" fmla="*/ 772784 h 857047"/>
              <a:gd name="connsiteX50" fmla="*/ 6413765 w 6881206"/>
              <a:gd name="connsiteY50" fmla="*/ 839050 h 857047"/>
              <a:gd name="connsiteX51" fmla="*/ 6411719 w 6881206"/>
              <a:gd name="connsiteY51" fmla="*/ 841273 h 857047"/>
              <a:gd name="connsiteX52" fmla="*/ 6406881 w 6881206"/>
              <a:gd name="connsiteY52" fmla="*/ 846531 h 857047"/>
              <a:gd name="connsiteX53" fmla="*/ 6382691 w 6881206"/>
              <a:gd name="connsiteY53" fmla="*/ 857047 h 857047"/>
              <a:gd name="connsiteX54" fmla="*/ 6374171 w 6881206"/>
              <a:gd name="connsiteY54" fmla="*/ 857047 h 857047"/>
              <a:gd name="connsiteX55" fmla="*/ 6368680 w 6881206"/>
              <a:gd name="connsiteY55" fmla="*/ 857047 h 857047"/>
              <a:gd name="connsiteX56" fmla="*/ 6348221 w 6881206"/>
              <a:gd name="connsiteY56" fmla="*/ 857047 h 857047"/>
              <a:gd name="connsiteX57" fmla="*/ 6330248 w 6881206"/>
              <a:gd name="connsiteY57" fmla="*/ 857047 h 857047"/>
              <a:gd name="connsiteX58" fmla="*/ 6266353 w 6881206"/>
              <a:gd name="connsiteY58" fmla="*/ 857047 h 857047"/>
              <a:gd name="connsiteX59" fmla="*/ 6225932 w 6881206"/>
              <a:gd name="connsiteY59" fmla="*/ 857047 h 857047"/>
              <a:gd name="connsiteX60" fmla="*/ 6106926 w 6881206"/>
              <a:gd name="connsiteY60" fmla="*/ 857047 h 857047"/>
              <a:gd name="connsiteX61" fmla="*/ 6022790 w 6881206"/>
              <a:gd name="connsiteY61" fmla="*/ 857047 h 857047"/>
              <a:gd name="connsiteX62" fmla="*/ 5844088 w 6881206"/>
              <a:gd name="connsiteY62" fmla="*/ 857047 h 857047"/>
              <a:gd name="connsiteX63" fmla="*/ 5687880 w 6881206"/>
              <a:gd name="connsiteY63" fmla="*/ 857047 h 857047"/>
              <a:gd name="connsiteX64" fmla="*/ 5451985 w 6881206"/>
              <a:gd name="connsiteY64" fmla="*/ 857047 h 857047"/>
              <a:gd name="connsiteX65" fmla="*/ 5188261 w 6881206"/>
              <a:gd name="connsiteY65" fmla="*/ 857047 h 857047"/>
              <a:gd name="connsiteX66" fmla="*/ 4904764 w 6881206"/>
              <a:gd name="connsiteY66" fmla="*/ 857047 h 857047"/>
              <a:gd name="connsiteX67" fmla="*/ 4490989 w 6881206"/>
              <a:gd name="connsiteY67" fmla="*/ 857047 h 857047"/>
              <a:gd name="connsiteX68" fmla="*/ 4176573 w 6881206"/>
              <a:gd name="connsiteY68" fmla="*/ 857047 h 857047"/>
              <a:gd name="connsiteX69" fmla="*/ 4099165 w 6881206"/>
              <a:gd name="connsiteY69" fmla="*/ 857047 h 857047"/>
              <a:gd name="connsiteX70" fmla="*/ 4089943 w 6881206"/>
              <a:gd name="connsiteY70" fmla="*/ 857047 h 857047"/>
              <a:gd name="connsiteX71" fmla="*/ 4057940 w 6881206"/>
              <a:gd name="connsiteY71" fmla="*/ 857047 h 857047"/>
              <a:gd name="connsiteX72" fmla="*/ 4025386 w 6881206"/>
              <a:gd name="connsiteY72" fmla="*/ 857047 h 857047"/>
              <a:gd name="connsiteX73" fmla="*/ 3850160 w 6881206"/>
              <a:gd name="connsiteY73" fmla="*/ 857047 h 857047"/>
              <a:gd name="connsiteX74" fmla="*/ 3563124 w 6881206"/>
              <a:gd name="connsiteY74" fmla="*/ 857047 h 857047"/>
              <a:gd name="connsiteX75" fmla="*/ 3550795 w 6881206"/>
              <a:gd name="connsiteY75" fmla="*/ 857047 h 857047"/>
              <a:gd name="connsiteX76" fmla="*/ 3508932 w 6881206"/>
              <a:gd name="connsiteY76" fmla="*/ 857047 h 857047"/>
              <a:gd name="connsiteX77" fmla="*/ 3483683 w 6881206"/>
              <a:gd name="connsiteY77" fmla="*/ 857047 h 857047"/>
              <a:gd name="connsiteX78" fmla="*/ 3464491 w 6881206"/>
              <a:gd name="connsiteY78" fmla="*/ 857047 h 857047"/>
              <a:gd name="connsiteX79" fmla="*/ 3452740 w 6881206"/>
              <a:gd name="connsiteY79" fmla="*/ 857047 h 857047"/>
              <a:gd name="connsiteX80" fmla="*/ 3423719 w 6881206"/>
              <a:gd name="connsiteY80" fmla="*/ 857047 h 857047"/>
              <a:gd name="connsiteX81" fmla="*/ 3370481 w 6881206"/>
              <a:gd name="connsiteY81" fmla="*/ 857047 h 857047"/>
              <a:gd name="connsiteX82" fmla="*/ 3306946 w 6881206"/>
              <a:gd name="connsiteY82" fmla="*/ 857047 h 857047"/>
              <a:gd name="connsiteX83" fmla="*/ 3147208 w 6881206"/>
              <a:gd name="connsiteY83" fmla="*/ 857047 h 857047"/>
              <a:gd name="connsiteX84" fmla="*/ 3114429 w 6881206"/>
              <a:gd name="connsiteY84" fmla="*/ 857047 h 857047"/>
              <a:gd name="connsiteX85" fmla="*/ 2960658 w 6881206"/>
              <a:gd name="connsiteY85" fmla="*/ 857047 h 857047"/>
              <a:gd name="connsiteX86" fmla="*/ 2827230 w 6881206"/>
              <a:gd name="connsiteY86" fmla="*/ 857047 h 857047"/>
              <a:gd name="connsiteX87" fmla="*/ 2712413 w 6881206"/>
              <a:gd name="connsiteY87" fmla="*/ 857047 h 857047"/>
              <a:gd name="connsiteX88" fmla="*/ 2680242 w 6881206"/>
              <a:gd name="connsiteY88" fmla="*/ 857047 h 857047"/>
              <a:gd name="connsiteX89" fmla="*/ 2603835 w 6881206"/>
              <a:gd name="connsiteY89" fmla="*/ 857047 h 857047"/>
              <a:gd name="connsiteX90" fmla="*/ 2455042 w 6881206"/>
              <a:gd name="connsiteY90" fmla="*/ 857047 h 857047"/>
              <a:gd name="connsiteX91" fmla="*/ 2426415 w 6881206"/>
              <a:gd name="connsiteY91" fmla="*/ 857047 h 857047"/>
              <a:gd name="connsiteX92" fmla="*/ 2209736 w 6881206"/>
              <a:gd name="connsiteY92" fmla="*/ 857047 h 857047"/>
              <a:gd name="connsiteX93" fmla="*/ 1893047 w 6881206"/>
              <a:gd name="connsiteY93" fmla="*/ 857047 h 857047"/>
              <a:gd name="connsiteX94" fmla="*/ 1885034 w 6881206"/>
              <a:gd name="connsiteY94" fmla="*/ 857047 h 857047"/>
              <a:gd name="connsiteX95" fmla="*/ 1843786 w 6881206"/>
              <a:gd name="connsiteY95" fmla="*/ 857047 h 857047"/>
              <a:gd name="connsiteX96" fmla="*/ 1828944 w 6881206"/>
              <a:gd name="connsiteY96" fmla="*/ 857047 h 857047"/>
              <a:gd name="connsiteX97" fmla="*/ 1380221 w 6881206"/>
              <a:gd name="connsiteY97" fmla="*/ 857047 h 857047"/>
              <a:gd name="connsiteX98" fmla="*/ 1333065 w 6881206"/>
              <a:gd name="connsiteY98" fmla="*/ 857047 h 857047"/>
              <a:gd name="connsiteX99" fmla="*/ 653445 w 6881206"/>
              <a:gd name="connsiteY99" fmla="*/ 857047 h 857047"/>
              <a:gd name="connsiteX100" fmla="*/ 0 w 6881206"/>
              <a:gd name="connsiteY100" fmla="*/ 857047 h 857047"/>
              <a:gd name="connsiteX101" fmla="*/ 0 w 6881206"/>
              <a:gd name="connsiteY101" fmla="*/ 0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881206" h="857047">
                <a:moveTo>
                  <a:pt x="0" y="0"/>
                </a:moveTo>
                <a:cubicBezTo>
                  <a:pt x="0" y="0"/>
                  <a:pt x="0" y="0"/>
                  <a:pt x="653445" y="0"/>
                </a:cubicBezTo>
                <a:cubicBezTo>
                  <a:pt x="653445" y="0"/>
                  <a:pt x="653445" y="0"/>
                  <a:pt x="1156123" y="0"/>
                </a:cubicBezTo>
                <a:lnTo>
                  <a:pt x="1380221" y="0"/>
                </a:lnTo>
                <a:cubicBezTo>
                  <a:pt x="1380221" y="0"/>
                  <a:pt x="1380221" y="0"/>
                  <a:pt x="1444324" y="0"/>
                </a:cubicBezTo>
                <a:lnTo>
                  <a:pt x="1522072" y="0"/>
                </a:lnTo>
                <a:lnTo>
                  <a:pt x="1596570" y="0"/>
                </a:lnTo>
                <a:cubicBezTo>
                  <a:pt x="1668686" y="0"/>
                  <a:pt x="1764840" y="0"/>
                  <a:pt x="1893047" y="0"/>
                </a:cubicBezTo>
                <a:cubicBezTo>
                  <a:pt x="1893047" y="0"/>
                  <a:pt x="1893047" y="0"/>
                  <a:pt x="1978260" y="0"/>
                </a:cubicBezTo>
                <a:lnTo>
                  <a:pt x="2032793" y="0"/>
                </a:lnTo>
                <a:lnTo>
                  <a:pt x="2095032" y="0"/>
                </a:lnTo>
                <a:cubicBezTo>
                  <a:pt x="2196025" y="0"/>
                  <a:pt x="2347515" y="0"/>
                  <a:pt x="2574748" y="0"/>
                </a:cubicBezTo>
                <a:lnTo>
                  <a:pt x="2712413" y="0"/>
                </a:lnTo>
                <a:lnTo>
                  <a:pt x="2724164" y="0"/>
                </a:lnTo>
                <a:lnTo>
                  <a:pt x="2806423" y="0"/>
                </a:lnTo>
                <a:lnTo>
                  <a:pt x="2975563" y="0"/>
                </a:lnTo>
                <a:lnTo>
                  <a:pt x="3029696" y="0"/>
                </a:lnTo>
                <a:lnTo>
                  <a:pt x="3216247" y="0"/>
                </a:lnTo>
                <a:lnTo>
                  <a:pt x="3464491" y="0"/>
                </a:lnTo>
                <a:lnTo>
                  <a:pt x="3476820" y="0"/>
                </a:lnTo>
                <a:lnTo>
                  <a:pt x="3508932" y="0"/>
                </a:lnTo>
                <a:cubicBezTo>
                  <a:pt x="3508932" y="0"/>
                  <a:pt x="3508932" y="0"/>
                  <a:pt x="3518154" y="0"/>
                </a:cubicBezTo>
                <a:lnTo>
                  <a:pt x="3563124" y="0"/>
                </a:lnTo>
                <a:lnTo>
                  <a:pt x="3568615" y="0"/>
                </a:lnTo>
                <a:lnTo>
                  <a:pt x="3582711" y="0"/>
                </a:lnTo>
                <a:lnTo>
                  <a:pt x="3607047" y="0"/>
                </a:lnTo>
                <a:lnTo>
                  <a:pt x="3711363" y="0"/>
                </a:lnTo>
                <a:lnTo>
                  <a:pt x="3757936" y="0"/>
                </a:lnTo>
                <a:lnTo>
                  <a:pt x="3914505" y="0"/>
                </a:lnTo>
                <a:lnTo>
                  <a:pt x="4099165" y="0"/>
                </a:lnTo>
                <a:cubicBezTo>
                  <a:pt x="4099165" y="0"/>
                  <a:pt x="4099165" y="0"/>
                  <a:pt x="4176573" y="0"/>
                </a:cubicBezTo>
                <a:cubicBezTo>
                  <a:pt x="4176573" y="0"/>
                  <a:pt x="4176573" y="0"/>
                  <a:pt x="4211043" y="0"/>
                </a:cubicBezTo>
                <a:lnTo>
                  <a:pt x="4249415" y="0"/>
                </a:lnTo>
                <a:lnTo>
                  <a:pt x="4292911" y="0"/>
                </a:lnTo>
                <a:cubicBezTo>
                  <a:pt x="4370470" y="0"/>
                  <a:pt x="4499735" y="0"/>
                  <a:pt x="4715176" y="0"/>
                </a:cubicBezTo>
                <a:lnTo>
                  <a:pt x="4749035" y="0"/>
                </a:lnTo>
                <a:lnTo>
                  <a:pt x="5107279" y="0"/>
                </a:lnTo>
                <a:lnTo>
                  <a:pt x="5446306" y="0"/>
                </a:lnTo>
                <a:lnTo>
                  <a:pt x="5654500" y="0"/>
                </a:lnTo>
                <a:lnTo>
                  <a:pt x="5879355" y="0"/>
                </a:lnTo>
                <a:lnTo>
                  <a:pt x="6374171" y="0"/>
                </a:lnTo>
                <a:lnTo>
                  <a:pt x="6382691" y="0"/>
                </a:lnTo>
                <a:cubicBezTo>
                  <a:pt x="6392367" y="0"/>
                  <a:pt x="6402043" y="5258"/>
                  <a:pt x="6406881" y="10516"/>
                </a:cubicBezTo>
                <a:cubicBezTo>
                  <a:pt x="6406881" y="10516"/>
                  <a:pt x="6411719" y="10516"/>
                  <a:pt x="6411719" y="15774"/>
                </a:cubicBezTo>
                <a:cubicBezTo>
                  <a:pt x="6411719" y="15774"/>
                  <a:pt x="6411719" y="15774"/>
                  <a:pt x="6412418" y="16534"/>
                </a:cubicBezTo>
                <a:lnTo>
                  <a:pt x="6413765" y="17998"/>
                </a:lnTo>
                <a:lnTo>
                  <a:pt x="6418286" y="21854"/>
                </a:lnTo>
                <a:cubicBezTo>
                  <a:pt x="6439669" y="40092"/>
                  <a:pt x="6525203" y="113046"/>
                  <a:pt x="6867337" y="404863"/>
                </a:cubicBezTo>
                <a:cubicBezTo>
                  <a:pt x="6885830" y="415379"/>
                  <a:pt x="6885830" y="436411"/>
                  <a:pt x="6867337" y="452185"/>
                </a:cubicBezTo>
                <a:cubicBezTo>
                  <a:pt x="6867337" y="452185"/>
                  <a:pt x="6867337" y="452185"/>
                  <a:pt x="6491457" y="772784"/>
                </a:cubicBezTo>
                <a:lnTo>
                  <a:pt x="6413765" y="839050"/>
                </a:lnTo>
                <a:lnTo>
                  <a:pt x="6411719" y="841273"/>
                </a:lnTo>
                <a:cubicBezTo>
                  <a:pt x="6411719" y="841273"/>
                  <a:pt x="6406881" y="841273"/>
                  <a:pt x="6406881" y="846531"/>
                </a:cubicBezTo>
                <a:cubicBezTo>
                  <a:pt x="6402043" y="851789"/>
                  <a:pt x="6392367" y="857047"/>
                  <a:pt x="6382691" y="857047"/>
                </a:cubicBezTo>
                <a:lnTo>
                  <a:pt x="6374171" y="857047"/>
                </a:lnTo>
                <a:lnTo>
                  <a:pt x="6368680" y="857047"/>
                </a:lnTo>
                <a:lnTo>
                  <a:pt x="6348221" y="857047"/>
                </a:lnTo>
                <a:lnTo>
                  <a:pt x="6330248" y="857047"/>
                </a:lnTo>
                <a:lnTo>
                  <a:pt x="6266353" y="857047"/>
                </a:lnTo>
                <a:lnTo>
                  <a:pt x="6225932" y="857047"/>
                </a:lnTo>
                <a:lnTo>
                  <a:pt x="6106926" y="857047"/>
                </a:lnTo>
                <a:lnTo>
                  <a:pt x="6022790" y="857047"/>
                </a:lnTo>
                <a:lnTo>
                  <a:pt x="5844088" y="857047"/>
                </a:lnTo>
                <a:lnTo>
                  <a:pt x="5687880" y="857047"/>
                </a:lnTo>
                <a:lnTo>
                  <a:pt x="5451985" y="857047"/>
                </a:lnTo>
                <a:lnTo>
                  <a:pt x="5188261" y="857047"/>
                </a:lnTo>
                <a:lnTo>
                  <a:pt x="4904764" y="857047"/>
                </a:lnTo>
                <a:lnTo>
                  <a:pt x="4490989" y="857047"/>
                </a:lnTo>
                <a:lnTo>
                  <a:pt x="4176573" y="857047"/>
                </a:lnTo>
                <a:cubicBezTo>
                  <a:pt x="4176573" y="857047"/>
                  <a:pt x="4176573" y="857047"/>
                  <a:pt x="4099165" y="857047"/>
                </a:cubicBezTo>
                <a:cubicBezTo>
                  <a:pt x="4099165" y="857047"/>
                  <a:pt x="4099165" y="857047"/>
                  <a:pt x="4089943" y="857047"/>
                </a:cubicBezTo>
                <a:lnTo>
                  <a:pt x="4057940" y="857047"/>
                </a:lnTo>
                <a:lnTo>
                  <a:pt x="4025386" y="857047"/>
                </a:lnTo>
                <a:cubicBezTo>
                  <a:pt x="3988496" y="857047"/>
                  <a:pt x="3933162" y="857047"/>
                  <a:pt x="3850160" y="857047"/>
                </a:cubicBezTo>
                <a:lnTo>
                  <a:pt x="3563124" y="857047"/>
                </a:lnTo>
                <a:lnTo>
                  <a:pt x="3550795" y="857047"/>
                </a:lnTo>
                <a:lnTo>
                  <a:pt x="3508932" y="857047"/>
                </a:lnTo>
                <a:cubicBezTo>
                  <a:pt x="3508932" y="857047"/>
                  <a:pt x="3508932" y="857047"/>
                  <a:pt x="3483683" y="857047"/>
                </a:cubicBezTo>
                <a:lnTo>
                  <a:pt x="3464491" y="857047"/>
                </a:lnTo>
                <a:lnTo>
                  <a:pt x="3452740" y="857047"/>
                </a:lnTo>
                <a:lnTo>
                  <a:pt x="3423719" y="857047"/>
                </a:lnTo>
                <a:lnTo>
                  <a:pt x="3370481" y="857047"/>
                </a:lnTo>
                <a:lnTo>
                  <a:pt x="3306946" y="857047"/>
                </a:lnTo>
                <a:lnTo>
                  <a:pt x="3147208" y="857047"/>
                </a:lnTo>
                <a:lnTo>
                  <a:pt x="3114429" y="857047"/>
                </a:lnTo>
                <a:lnTo>
                  <a:pt x="2960658" y="857047"/>
                </a:lnTo>
                <a:lnTo>
                  <a:pt x="2827230" y="857047"/>
                </a:lnTo>
                <a:lnTo>
                  <a:pt x="2712413" y="857047"/>
                </a:lnTo>
                <a:lnTo>
                  <a:pt x="2680242" y="857047"/>
                </a:lnTo>
                <a:lnTo>
                  <a:pt x="2603835" y="857047"/>
                </a:lnTo>
                <a:lnTo>
                  <a:pt x="2455042" y="857047"/>
                </a:lnTo>
                <a:lnTo>
                  <a:pt x="2426415" y="857047"/>
                </a:lnTo>
                <a:lnTo>
                  <a:pt x="2209736" y="857047"/>
                </a:lnTo>
                <a:lnTo>
                  <a:pt x="1893047" y="857047"/>
                </a:lnTo>
                <a:cubicBezTo>
                  <a:pt x="1893047" y="857047"/>
                  <a:pt x="1893047" y="857047"/>
                  <a:pt x="1885034" y="857047"/>
                </a:cubicBezTo>
                <a:lnTo>
                  <a:pt x="1843786" y="857047"/>
                </a:lnTo>
                <a:lnTo>
                  <a:pt x="1828944" y="857047"/>
                </a:lnTo>
                <a:cubicBezTo>
                  <a:pt x="1764840" y="857047"/>
                  <a:pt x="1636634" y="857047"/>
                  <a:pt x="1380221" y="857047"/>
                </a:cubicBezTo>
                <a:lnTo>
                  <a:pt x="1333065" y="857047"/>
                </a:lnTo>
                <a:cubicBezTo>
                  <a:pt x="1136016" y="857047"/>
                  <a:pt x="910816" y="857047"/>
                  <a:pt x="653445" y="857047"/>
                </a:cubicBezTo>
                <a:cubicBezTo>
                  <a:pt x="653445" y="857047"/>
                  <a:pt x="653445" y="857047"/>
                  <a:pt x="0" y="857047"/>
                </a:cubicBezTo>
                <a:cubicBezTo>
                  <a:pt x="0" y="857047"/>
                  <a:pt x="0" y="8570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6241A27-CD36-7A92-D216-4948FF410148}"/>
              </a:ext>
            </a:extLst>
          </p:cNvPr>
          <p:cNvSpPr txBox="1">
            <a:spLocks/>
          </p:cNvSpPr>
          <p:nvPr/>
        </p:nvSpPr>
        <p:spPr>
          <a:xfrm>
            <a:off x="6111241" y="1387675"/>
            <a:ext cx="5966459" cy="2704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6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5</a:t>
            </a:r>
          </a:p>
          <a:p>
            <a:pPr marL="0" indent="0" algn="ctr">
              <a:buNone/>
            </a:pPr>
            <a:r>
              <a:rPr lang="en-US" sz="5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Programming and Software Environments</a:t>
            </a:r>
          </a:p>
        </p:txBody>
      </p:sp>
      <p:pic>
        <p:nvPicPr>
          <p:cNvPr id="12" name="image1.png">
            <a:extLst>
              <a:ext uri="{FF2B5EF4-FFF2-40B4-BE49-F238E27FC236}">
                <a16:creationId xmlns:a16="http://schemas.microsoft.com/office/drawing/2014/main" id="{A937B97F-D5F9-EF9D-11C3-67D67CDAD291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478486" y="4800600"/>
            <a:ext cx="3505877" cy="1814313"/>
          </a:xfrm>
          <a:prstGeom prst="rect">
            <a:avLst/>
          </a:prstGeom>
          <a:ln/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D69E4C5A-81A7-3C9F-CD10-53A73213BCDE}"/>
              </a:ext>
            </a:extLst>
          </p:cNvPr>
          <p:cNvSpPr txBox="1">
            <a:spLocks/>
          </p:cNvSpPr>
          <p:nvPr/>
        </p:nvSpPr>
        <p:spPr>
          <a:xfrm>
            <a:off x="317432" y="5201587"/>
            <a:ext cx="6246342" cy="606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7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ISE</a:t>
            </a:r>
            <a:endParaRPr lang="en-US" sz="4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1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build="p"/>
      <p:bldP spid="1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491"/>
            <a:ext cx="11379200" cy="542852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Table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Queue storage modes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aimed at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much smaller data volumes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Queues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provide 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reliable message delivery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are naturally used to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work spooling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and worker roles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Queues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 of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unlimited number of messages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can be retrieved and processed at least once with an </a:t>
            </a:r>
            <a:r>
              <a:rPr lang="en-US" alt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KB limit on message size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supports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PUT, GET, and DELETE message operations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well as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 and DELETE for queues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account can have any number of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</a:t>
            </a:r>
            <a:r>
              <a:rPr lang="en-US" altLang="en-US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tables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consist of </a:t>
            </a:r>
            <a:r>
              <a:rPr lang="en-US" altLang="en-US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rows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called </a:t>
            </a:r>
            <a:r>
              <a:rPr lang="en-US" altLang="en-US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columns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</a:t>
            </a:r>
            <a:r>
              <a:rPr lang="en-US" altLang="en-US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endParaRPr lang="en-US" alt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63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491"/>
            <a:ext cx="11379200" cy="5428527"/>
          </a:xfrm>
        </p:spPr>
        <p:txBody>
          <a:bodyPr>
            <a:normAutofit/>
          </a:bodyPr>
          <a:lstStyle/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</a:t>
            </a:r>
            <a:r>
              <a:rPr lang="en-US" altLang="en-US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limit to the number of entities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table and the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designed to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well to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large number of entities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stored on distributed computers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entities can have up to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255 general properties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are </a:t>
            </a:r>
            <a:r>
              <a:rPr lang="en-US" altLang="en-US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&lt;name, type, value&gt;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triples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extra properties, </a:t>
            </a:r>
            <a:r>
              <a:rPr lang="en-US" altLang="en-US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PartitionKey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RowKey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must be defined for each entity.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constraints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names of properties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—this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is very flexible!</a:t>
            </a:r>
            <a:endParaRPr lang="en-US" alt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908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491"/>
            <a:ext cx="11379200" cy="5428527"/>
          </a:xfrm>
        </p:spPr>
        <p:txBody>
          <a:bodyPr>
            <a:normAutofit/>
          </a:bodyPr>
          <a:lstStyle/>
          <a:p>
            <a:pPr algn="just"/>
            <a:r>
              <a:rPr lang="en-US" altLang="en-US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RowKey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designed to give each entity a unique label; while </a:t>
            </a:r>
            <a:r>
              <a:rPr lang="en-US" altLang="en-US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PartitionKey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designed to be shared and entities with the same </a:t>
            </a:r>
            <a:r>
              <a:rPr lang="en-US" altLang="en-US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PartitionKey</a:t>
            </a:r>
            <a:r>
              <a:rPr lang="en-US" alt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stored next to each other</a:t>
            </a:r>
          </a:p>
          <a:p>
            <a:pPr algn="just"/>
            <a:endParaRPr lang="en-US" altLang="en-US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good use of </a:t>
            </a:r>
            <a:r>
              <a:rPr lang="en-US" altLang="en-US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PartitionKey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speed up search performance</a:t>
            </a:r>
          </a:p>
          <a:p>
            <a:pPr algn="just"/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entity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have, at most, 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MB storage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if you need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value sizes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just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 a link to a blob store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property value</a:t>
            </a:r>
          </a:p>
          <a:p>
            <a:pPr algn="just"/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ADO.NET </a:t>
            </a:r>
            <a:r>
              <a:rPr lang="en-US" alt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(focuses on low-level data access)</a:t>
            </a:r>
            <a:r>
              <a:rPr lang="en-US" altLang="en-US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LINQ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(Language Integrated Query)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support table queries</a:t>
            </a:r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817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C032-3B18-4B21-7033-21E0DEDAA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199"/>
            <a:ext cx="10515600" cy="854075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FF0000"/>
                </a:solidFill>
                <a:latin typeface="AdvOT72cf81eb.BI"/>
              </a:rPr>
              <a:t>Recollect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D59FA-148E-6D49-379C-918B5E9DC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942974"/>
            <a:ext cx="11605846" cy="5495927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programming components of Azure are _____________________, _____________________ and 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debugging capability for running cloud applications, but debugging is done from ______________ 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Configured VMs are often called ______________.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SQLAzure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service offers ____________________.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 are analogous to directories in traditional file systems with the account acting as the root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supports ___________ message operations as well as ___________ for queues.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sz="2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sz="2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635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C032-3B18-4B21-7033-21E0DEDAA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199"/>
            <a:ext cx="10515600" cy="854075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FF0000"/>
                </a:solidFill>
                <a:latin typeface="AdvOT72cf81eb.BI"/>
              </a:rPr>
              <a:t>IAT and University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D59FA-148E-6D49-379C-918B5E9DC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942974"/>
            <a:ext cx="11605846" cy="5495927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Explain Microsoft Azure’s programming support for cloud applications.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Briefly explain the features of Azure Cloud Platform.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Briefly explain the concepts of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SQLAzure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Azure Tables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methods offered by the roles in Microsoft Azure? Briefly explain.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sz="3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83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70" y="240982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0" y="2247899"/>
            <a:ext cx="7048500" cy="178276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on Microsoft Azure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Support in Azure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491"/>
            <a:ext cx="11379200" cy="542852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programming components are:</a:t>
            </a:r>
          </a:p>
          <a:p>
            <a:pPr lvl="1" algn="just"/>
            <a:r>
              <a:rPr lang="en-US" altLang="en-US" sz="4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development environment</a:t>
            </a: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 algn="just"/>
            <a:r>
              <a:rPr lang="en-US" altLang="en-US" sz="4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SQLAzure</a:t>
            </a:r>
            <a:r>
              <a:rPr lang="en-US" altLang="en-US" sz="4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</a:t>
            </a:r>
          </a:p>
          <a:p>
            <a:pPr lvl="1" algn="just"/>
            <a:r>
              <a:rPr lang="en-US" altLang="en-US" sz="4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Rich storage and Programming subsystems</a:t>
            </a:r>
          </a:p>
          <a:p>
            <a:pPr lvl="1" algn="just"/>
            <a:endParaRPr lang="en-US" altLang="en-US" sz="4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Underlying </a:t>
            </a:r>
            <a:r>
              <a:rPr lang="en-US" altLang="en-US" sz="4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fabric 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consists of </a:t>
            </a:r>
            <a:r>
              <a:rPr lang="en-US" altLang="en-US" sz="4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virtualized hardware 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together with a </a:t>
            </a:r>
            <a:r>
              <a:rPr lang="en-US" altLang="en-US" sz="4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sophisticated control environment 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implementing </a:t>
            </a:r>
            <a:r>
              <a:rPr lang="en-US" altLang="en-US" sz="4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dynamic assignment of resources 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sz="4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fault tolerance</a:t>
            </a:r>
          </a:p>
          <a:p>
            <a:pPr algn="just"/>
            <a:endParaRPr lang="en-US" altLang="en-US" sz="4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Implements </a:t>
            </a:r>
            <a:r>
              <a:rPr lang="en-US" altLang="en-US" sz="4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Domain Name System (DNS) 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sz="4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Monitoring Capabilities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Support in Azure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491"/>
            <a:ext cx="11379200" cy="542852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altLang="en-US" sz="4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Automated service management 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allows </a:t>
            </a:r>
            <a:r>
              <a:rPr lang="en-US" altLang="en-US" sz="4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 models 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defined by </a:t>
            </a:r>
            <a:r>
              <a:rPr lang="en-US" altLang="en-US" sz="4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XML template 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sz="4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multiple service copies</a:t>
            </a:r>
            <a:r>
              <a:rPr lang="en-US" altLang="en-US" sz="4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be instantiated on request</a:t>
            </a:r>
          </a:p>
          <a:p>
            <a:pPr algn="just"/>
            <a:endParaRPr lang="en-US" altLang="en-US" sz="4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sz="4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monitored </a:t>
            </a:r>
            <a:r>
              <a:rPr 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one can access </a:t>
            </a:r>
            <a:r>
              <a:rPr lang="en-US" sz="4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 logs, trace/debug data, performance counters, IIS web server logs, crash dumps, and other log files</a:t>
            </a:r>
          </a:p>
          <a:p>
            <a:endParaRPr lang="en-US" sz="4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5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debugging capability </a:t>
            </a:r>
            <a:r>
              <a:rPr 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running cloud applications, but debugging is done from a </a:t>
            </a:r>
            <a:r>
              <a:rPr lang="en-US" sz="45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</a:p>
        </p:txBody>
      </p:sp>
    </p:spTree>
    <p:extLst>
      <p:ext uri="{BB962C8B-B14F-4D97-AF65-F5344CB8AC3E}">
        <p14:creationId xmlns:p14="http://schemas.microsoft.com/office/powerpoint/2010/main" val="3651260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Support in Azure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491"/>
            <a:ext cx="11379200" cy="5428527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sz="45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features 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divided into </a:t>
            </a:r>
            <a:r>
              <a:rPr lang="en-US" altLang="en-US" sz="45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45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capabilities</a:t>
            </a:r>
          </a:p>
          <a:p>
            <a:endParaRPr lang="en-US" altLang="en-US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45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application 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linked to the Internet through a customized </a:t>
            </a:r>
            <a:r>
              <a:rPr lang="en-US" altLang="en-US" sz="45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 VM 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</a:t>
            </a:r>
            <a:r>
              <a:rPr lang="en-US" altLang="en-US" sz="45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web role 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basic Microsoft web hosting</a:t>
            </a:r>
          </a:p>
          <a:p>
            <a:pPr marL="0" indent="0">
              <a:buNone/>
            </a:pPr>
            <a:endParaRPr lang="en-US" altLang="en-US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45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Configured VMs 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often </a:t>
            </a:r>
            <a:r>
              <a:rPr lang="en-US" altLang="en-US" sz="45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as </a:t>
            </a:r>
            <a:r>
              <a:rPr lang="en-US" altLang="en-US" sz="4500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appliances</a:t>
            </a:r>
            <a:endParaRPr lang="en-US" altLang="en-US" sz="4500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45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the </a:t>
            </a:r>
            <a:r>
              <a:rPr lang="en-US" altLang="en-US" sz="45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 role 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reflecting the importance in cloud computing of </a:t>
            </a:r>
            <a:r>
              <a:rPr lang="en-US" altLang="en-US" sz="45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pool of compute resources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that are scheduled as needed</a:t>
            </a:r>
          </a:p>
          <a:p>
            <a:endParaRPr lang="en-US" altLang="en-US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45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roles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support </a:t>
            </a:r>
            <a:r>
              <a:rPr lang="en-US" altLang="en-US" sz="45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HTTP(S)</a:t>
            </a:r>
            <a:r>
              <a:rPr lang="en-US" altLang="en-US" sz="4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45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</a:t>
            </a:r>
          </a:p>
        </p:txBody>
      </p:sp>
    </p:spTree>
    <p:extLst>
      <p:ext uri="{BB962C8B-B14F-4D97-AF65-F5344CB8AC3E}">
        <p14:creationId xmlns:p14="http://schemas.microsoft.com/office/powerpoint/2010/main" val="1035798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Support in Azure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491"/>
            <a:ext cx="11379200" cy="5428527"/>
          </a:xfrm>
        </p:spPr>
        <p:txBody>
          <a:bodyPr>
            <a:normAutofit lnSpcReduction="10000"/>
          </a:bodyPr>
          <a:lstStyle/>
          <a:p>
            <a:r>
              <a:rPr lang="en-US" altLang="en-US" sz="4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Roles </a:t>
            </a:r>
            <a:r>
              <a:rPr lang="en-US" altLang="en-US" sz="4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 the following methods:</a:t>
            </a:r>
          </a:p>
          <a:p>
            <a:endParaRPr lang="en-US" altLang="en-US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36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OnStart</a:t>
            </a:r>
            <a:r>
              <a:rPr lang="en-US" altLang="en-US" sz="3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which is called by the </a:t>
            </a:r>
            <a:r>
              <a:rPr lang="en-US" altLang="en-US" sz="3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Fabric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startup, and allows you to perform 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initialization tasks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It reports a 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Busy status 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load balancer 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 you return true.</a:t>
            </a:r>
          </a:p>
          <a:p>
            <a:pPr lvl="1"/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36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OnStop</a:t>
            </a:r>
            <a:r>
              <a:rPr lang="en-US" altLang="en-US" sz="3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which is called when the 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to be 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shut down 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gives a graceful exit.</a:t>
            </a:r>
          </a:p>
          <a:p>
            <a:pPr marL="457200" lvl="1" indent="0">
              <a:buNone/>
            </a:pP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3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Run() 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which contains the 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logic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6103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100965"/>
            <a:ext cx="11531600" cy="1016635"/>
          </a:xfrm>
        </p:spPr>
        <p:txBody>
          <a:bodyPr>
            <a:normAutofit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of the Azure Cloud Platform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64A508-2A8F-4E99-98A1-DBF7471D7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324" y="1130300"/>
            <a:ext cx="9191876" cy="560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765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 Azure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491"/>
            <a:ext cx="11379200" cy="5428527"/>
          </a:xfrm>
        </p:spPr>
        <p:txBody>
          <a:bodyPr>
            <a:normAutofit/>
          </a:bodyPr>
          <a:lstStyle/>
          <a:p>
            <a:pPr algn="just"/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offers a </a:t>
            </a:r>
            <a:r>
              <a:rPr lang="en-US" alt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rich set of storage capabilities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SQLAzure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service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offers </a:t>
            </a:r>
            <a:r>
              <a:rPr lang="en-US" alt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SQLServer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service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the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 modalities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accessed with REST interfaces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 for the recently introduced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that are analogous to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Amazon EBS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Offers a file system interface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durable NTFS volume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backed by </a:t>
            </a:r>
            <a:r>
              <a:rPr lang="en-US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blob storage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 interfaces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automatically associated with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storage is replicated three times for fault tolerance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is guaranteed to be consistent in access</a:t>
            </a:r>
          </a:p>
          <a:p>
            <a:pPr algn="just"/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256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56"/>
            <a:ext cx="10515600" cy="989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 Azure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9801"/>
            <a:ext cx="11379200" cy="572721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alt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storage system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built from 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blobs </a:t>
            </a:r>
            <a:r>
              <a:rPr lang="en-US" altLang="en-US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(binary large objects)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are </a:t>
            </a:r>
            <a:r>
              <a:rPr lang="en-US" alt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analogous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alt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S3 for Amazon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Blobs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arranged as a three-level hierarchy:</a:t>
            </a:r>
          </a:p>
          <a:p>
            <a:pPr algn="just"/>
            <a:endParaRPr lang="en-US" altLang="en-US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indent="0" algn="ctr">
              <a:buNone/>
            </a:pPr>
            <a:r>
              <a:rPr lang="en-US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 → Containers → Page or Block Blobs</a:t>
            </a:r>
            <a:endParaRPr lang="en-US" altLang="en-US" sz="28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Containers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analogous to </a:t>
            </a:r>
            <a:r>
              <a:rPr lang="en-US" altLang="en-US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directories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traditional file systems with the account acting as the root</a:t>
            </a: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 blob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used for streaming data and each such blob is made up as a sequence of blocks of up to 4MB each, while each block has a 64 byte ID</a:t>
            </a:r>
          </a:p>
          <a:p>
            <a:pPr algn="just"/>
            <a:endParaRPr lang="en-US" altLang="en-US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 blobs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up to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200GB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size</a:t>
            </a:r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blobs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for random read/write access and consist of an array of pages with a </a:t>
            </a:r>
            <a:r>
              <a:rPr lang="en-US" alt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maximum blob size of 1 TB</a:t>
            </a:r>
          </a:p>
          <a:p>
            <a:pPr algn="just"/>
            <a:endParaRPr lang="en-US" altLang="en-US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can </a:t>
            </a:r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metadata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blobs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&lt;name, value&gt;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pairs with up to </a:t>
            </a:r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KB </a:t>
            </a:r>
            <a:r>
              <a:rPr lang="en-I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blob</a:t>
            </a:r>
            <a:endParaRPr lang="en-US" altLang="en-US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265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984</Words>
  <Application>Microsoft Office PowerPoint</Application>
  <PresentationFormat>Widescreen</PresentationFormat>
  <Paragraphs>131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AdvOT72cf81eb.BI</vt:lpstr>
      <vt:lpstr>Algerian</vt:lpstr>
      <vt:lpstr>Arial</vt:lpstr>
      <vt:lpstr>Calibri</vt:lpstr>
      <vt:lpstr>Calibri Light</vt:lpstr>
      <vt:lpstr>Times New Roman</vt:lpstr>
      <vt:lpstr>Wingdings 3</vt:lpstr>
      <vt:lpstr>Office Theme</vt:lpstr>
      <vt:lpstr>PowerPoint Presentation</vt:lpstr>
      <vt:lpstr>Programming on Microsoft Azure</vt:lpstr>
      <vt:lpstr>Programming Support in Azure</vt:lpstr>
      <vt:lpstr>Programming Support in Azure</vt:lpstr>
      <vt:lpstr>Programming Support in Azure</vt:lpstr>
      <vt:lpstr>Programming Support in Azure</vt:lpstr>
      <vt:lpstr>Features of the Azure Cloud Platform</vt:lpstr>
      <vt:lpstr>SQL Azure</vt:lpstr>
      <vt:lpstr>SQL Azure</vt:lpstr>
      <vt:lpstr>Azure Tables</vt:lpstr>
      <vt:lpstr>Azure Tables</vt:lpstr>
      <vt:lpstr>Azure Tables</vt:lpstr>
      <vt:lpstr>Recollect Quiz</vt:lpstr>
      <vt:lpstr>IAT and University Questions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Support of Google App Engine.</dc:title>
  <dc:creator>SENTHIL VELAN</dc:creator>
  <cp:lastModifiedBy>CMRIT ISE1</cp:lastModifiedBy>
  <cp:revision>84</cp:revision>
  <dcterms:created xsi:type="dcterms:W3CDTF">2025-05-06T17:45:00Z</dcterms:created>
  <dcterms:modified xsi:type="dcterms:W3CDTF">2026-04-28T04:44:52Z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FDD6E3DA2CE7403F953C60396578109C_11</vt:lpwstr>
  </property>
  <property fmtid="{D5CDD505-2E9C-101B-9397-08002B2CF9AE}" pid="3" name="KSOProductBuildVer">
    <vt:lpwstr>1033-12.2.0.20795</vt:lpwstr>
  </property>
</Properties>
</file>